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45" r:id="rId3"/>
    <p:sldId id="343" r:id="rId4"/>
    <p:sldId id="283" r:id="rId6"/>
    <p:sldId id="389" r:id="rId7"/>
    <p:sldId id="391" r:id="rId8"/>
    <p:sldId id="319" r:id="rId9"/>
    <p:sldId id="315" r:id="rId10"/>
    <p:sldId id="342" r:id="rId11"/>
    <p:sldId id="369" r:id="rId12"/>
    <p:sldId id="370" r:id="rId13"/>
    <p:sldId id="317" r:id="rId14"/>
    <p:sldId id="371" r:id="rId15"/>
    <p:sldId id="31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DB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4660"/>
  </p:normalViewPr>
  <p:slideViewPr>
    <p:cSldViewPr snapToGrid="0">
      <p:cViewPr varScale="1">
        <p:scale>
          <a:sx n="71" d="100"/>
          <a:sy n="71" d="100"/>
        </p:scale>
        <p:origin x="-510" y="-96"/>
      </p:cViewPr>
      <p:guideLst>
        <p:guide orient="horz" pos="2160"/>
        <p:guide pos="37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056"/>
          <c:y val="0.110666666666667"/>
          <c:w val="0.50554"/>
          <c:h val="0.6688533333333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文化创意行业工业总产值（百亿）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8.25</c:v>
                </c:pt>
                <c:pt idx="1">
                  <c:v>18.65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艺术品拍卖成交额（亿）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34</c:v>
                </c:pt>
                <c:pt idx="1">
                  <c:v>47.21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788037"/>
        <c:axId val="229915567"/>
      </c:barChart>
      <c:catAx>
        <c:axId val="3778803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29915567"/>
        <c:crosses val="autoZero"/>
        <c:auto val="1"/>
        <c:lblAlgn val="ctr"/>
        <c:lblOffset val="100"/>
        <c:noMultiLvlLbl val="0"/>
      </c:catAx>
      <c:valAx>
        <c:axId val="22991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778803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>
        <c:manualLayout>
          <c:xMode val="edge"/>
          <c:yMode val="edge"/>
          <c:x val="0.24115"/>
          <c:y val="0.8758666666666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61439958186332"/>
          <c:y val="0.078133333333333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>
        <c:manualLayout>
          <c:layoutTarget val="inner"/>
          <c:xMode val="edge"/>
          <c:yMode val="edge"/>
          <c:x val="0.0382856396184503"/>
          <c:y val="0.224656146666667"/>
          <c:w val="0.564615183588135"/>
          <c:h val="0.57613333333333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城市家庭支出</c:v>
                </c:pt>
              </c:strCache>
            </c:strRef>
          </c:tx>
          <c:spPr/>
          <c:explosion val="0"/>
          <c:dPt>
            <c:idx val="0"/>
            <c:bubble3D val="0"/>
            <c:explosion val="6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explosion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文教娱乐支出</c:v>
                </c:pt>
                <c:pt idx="1">
                  <c:v>其他支出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26</c:v>
                </c:pt>
                <c:pt idx="1">
                  <c:v>74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>
        <c:manualLayout>
          <c:xMode val="edge"/>
          <c:yMode val="edge"/>
          <c:x val="0.0718672416045995"/>
          <c:y val="0.8556"/>
          <c:w val="0.584476675813406"/>
          <c:h val="0.072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4A891-F9A3-44B5-B733-09602E748D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89878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296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2714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8ED1-95B7-44CE-A12E-9AE24D363B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AEF5B-32AE-4564-9C2B-25E12F42EC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/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7.xml"/><Relationship Id="rId2" Type="http://schemas.openxmlformats.org/officeDocument/2006/relationships/image" Target="../media/image8.png"/><Relationship Id="rId1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8.xml"/><Relationship Id="rId4" Type="http://schemas.openxmlformats.org/officeDocument/2006/relationships/image" Target="../media/image6.emf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9.xml"/><Relationship Id="rId4" Type="http://schemas.openxmlformats.org/officeDocument/2006/relationships/image" Target="../media/image6.emf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.xml"/><Relationship Id="rId2" Type="http://schemas.openxmlformats.org/officeDocument/2006/relationships/image" Target="../media/image6.emf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.xml"/><Relationship Id="rId2" Type="http://schemas.openxmlformats.org/officeDocument/2006/relationships/image" Target="../media/image7.png"/><Relationship Id="rId1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3.xml"/><Relationship Id="rId2" Type="http://schemas.openxmlformats.org/officeDocument/2006/relationships/image" Target="../media/image8.png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4.xml"/><Relationship Id="rId2" Type="http://schemas.openxmlformats.org/officeDocument/2006/relationships/image" Target="../media/image6.emf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5.xml"/><Relationship Id="rId4" Type="http://schemas.openxmlformats.org/officeDocument/2006/relationships/image" Target="../media/image6.emf"/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6.xml"/><Relationship Id="rId2" Type="http://schemas.openxmlformats.org/officeDocument/2006/relationships/image" Target="../media/image6.emf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  <p:pic>
        <p:nvPicPr>
          <p:cNvPr id="2" name="图片 1" descr="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90" y="709295"/>
            <a:ext cx="9422765" cy="53352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我们的</a:t>
            </a:r>
            <a:r>
              <a:rPr lang="en-US" altLang="zh-CN" sz="3200" dirty="0">
                <a:ea typeface="微软简标宋" pitchFamily="2" charset="-122"/>
              </a:rPr>
              <a:t>app</a:t>
            </a:r>
            <a:r>
              <a:rPr lang="zh-CN" sz="3200" dirty="0">
                <a:ea typeface="微软简标宋" pitchFamily="2" charset="-122"/>
              </a:rPr>
              <a:t>介绍</a:t>
            </a:r>
            <a:endParaRPr lang="zh-CN" sz="3200" dirty="0">
              <a:ea typeface="微软简标宋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产品介绍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应用场景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商业模式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464598"/>
                <a:ext cx="105600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消费者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 </a:t>
                </a:r>
                <a:endParaRPr lang="en-US" altLang="zh-CN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40277" y="2723306"/>
                <a:ext cx="115887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生产者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54018" y="4388876"/>
              <a:ext cx="1264785" cy="1205126"/>
              <a:chOff x="4596461" y="3598872"/>
              <a:chExt cx="126478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724731" y="3974792"/>
                <a:ext cx="1012190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设计师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  <a:endParaRPr lang="zh-CN" sz="3200" dirty="0">
              <a:ea typeface="微软简标宋" pitchFamily="2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。。。。</a:t>
            </a:r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365538"/>
                <a:ext cx="105600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青少年教育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</a:t>
                </a:r>
                <a:endParaRPr lang="en-US" altLang="zh-CN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66947" y="2645201"/>
                <a:ext cx="115887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年轻人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交流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48303" y="4388876"/>
              <a:ext cx="1270635" cy="1205126"/>
              <a:chOff x="4590746" y="3598872"/>
              <a:chExt cx="127063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590746" y="3933517"/>
                <a:ext cx="127063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中老年人 传承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  <a:endParaRPr lang="zh-CN" sz="3200" dirty="0">
              <a:ea typeface="微软简标宋" pitchFamily="2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。。。。</a:t>
            </a:r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刘珂矣-半壶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2537" y="7753350"/>
            <a:ext cx="609600" cy="609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2561" y="308999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ea typeface="微软简标宋" pitchFamily="2" charset="-122"/>
              </a:rPr>
              <a:t>谢谢欣赏</a:t>
            </a:r>
            <a:endParaRPr lang="zh-CN" altLang="en-US" sz="4800" dirty="0">
              <a:solidFill>
                <a:schemeClr val="bg1"/>
              </a:solidFill>
              <a:ea typeface="微软简标宋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26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12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62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刘珂矣-半壶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2537" y="7753350"/>
            <a:ext cx="6096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47920" y="2848610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880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墨影</a:t>
            </a:r>
            <a:endParaRPr lang="zh-CN" altLang="en-US" sz="880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742767"/>
            <a:ext cx="8682506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基于计算机视觉的边缘检测算法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图像特征提取 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+ 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图像风格迁移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采用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vgg19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卷积神经网络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  <a:endParaRPr 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  <a:endParaRPr lang="zh-CN" sz="3200" dirty="0">
              <a:ea typeface="微软简标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2742565"/>
            <a:ext cx="10015220" cy="38969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我们为什么要开发这样一款</a:t>
            </a:r>
            <a:r>
              <a:rPr lang="en-US" altLang="zh-CN" sz="3200" dirty="0">
                <a:ea typeface="微软简标宋" pitchFamily="2" charset="-122"/>
              </a:rPr>
              <a:t>app?</a:t>
            </a:r>
            <a:endParaRPr lang="en-US" altLang="zh-CN" sz="3200" dirty="0">
              <a:ea typeface="微软简标宋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项目背景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市场概况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社会痛点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838017"/>
            <a:ext cx="8682506" cy="178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传统艺术的发展现状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文化创意产业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“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互联网</a:t>
            </a: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+”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时代下的水墨画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项目背景</a:t>
            </a:r>
            <a:endParaRPr lang="en-US" alt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市场概况</a:t>
            </a:r>
            <a:endParaRPr lang="zh-CN" altLang="en-US" sz="3200" dirty="0">
              <a:ea typeface="微软简标宋" pitchFamily="2" charset="-122"/>
            </a:endParaRPr>
          </a:p>
        </p:txBody>
      </p:sp>
      <p:graphicFrame>
        <p:nvGraphicFramePr>
          <p:cNvPr id="2" name="图表 1"/>
          <p:cNvGraphicFramePr/>
          <p:nvPr/>
        </p:nvGraphicFramePr>
        <p:xfrm>
          <a:off x="-193675" y="2095500"/>
          <a:ext cx="6350000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图表 2"/>
          <p:cNvGraphicFramePr/>
          <p:nvPr/>
        </p:nvGraphicFramePr>
        <p:xfrm>
          <a:off x="5846445" y="2095500"/>
          <a:ext cx="4859655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21740" y="-7513955"/>
            <a:ext cx="10970260" cy="14371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663568" y="2774517"/>
            <a:ext cx="8682506" cy="2861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普通人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绘画工具、绘画水平的限制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学习者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临摹作品少、交流平台少、寻名师指点难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画家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举办画展成本高、分享传播渠道少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水墨画爱好者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装裱画作、印制折扇衣服，成本高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厂商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水墨画及周边制品没有大规模的订单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社会痛点</a:t>
            </a:r>
            <a:endParaRPr 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2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3.xml><?xml version="1.0" encoding="utf-8"?>
<p:tagLst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4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5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6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7.xml><?xml version="1.0" encoding="utf-8"?>
<p:tagLst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8.xml><?xml version="1.0" encoding="utf-8"?>
<p:tagLst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ags/tag9.xml><?xml version="1.0" encoding="utf-8"?>
<p:tagLst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WPS 演示</Application>
  <PresentationFormat>自定义</PresentationFormat>
  <Paragraphs>93</Paragraphs>
  <Slides>13</Slides>
  <Notes>25</Notes>
  <HiddenSlides>0</HiddenSlides>
  <MMClips>3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Roboto Black</vt:lpstr>
      <vt:lpstr>Roboto Medium</vt:lpstr>
      <vt:lpstr>Source Sans Pro</vt:lpstr>
      <vt:lpstr>华文行楷</vt:lpstr>
      <vt:lpstr>Calibri</vt:lpstr>
      <vt:lpstr>隶书</vt:lpstr>
      <vt:lpstr>微软简中圆</vt:lpstr>
      <vt:lpstr>微软简标宋</vt:lpstr>
      <vt:lpstr>幼圆</vt:lpstr>
      <vt:lpstr>微软雅黑</vt:lpstr>
      <vt:lpstr/>
      <vt:lpstr>Arial Unicode MS</vt:lpstr>
      <vt:lpstr>Calibri Light</vt:lpstr>
      <vt:lpstr>Wide Latin</vt:lpstr>
      <vt:lpstr>Segoe Print</vt:lpstr>
      <vt:lpstr>Office 主题</vt:lpstr>
      <vt:lpstr>PowerPoint 演示文稿</vt:lpstr>
      <vt:lpstr>PowerPoint 演示文稿</vt:lpstr>
      <vt:lpstr>PowerPoint 演示文稿</vt:lpstr>
      <vt:lpstr>核心技术</vt:lpstr>
      <vt:lpstr>核心技术</vt:lpstr>
      <vt:lpstr>我们为什么要开发这样一款app?</vt:lpstr>
      <vt:lpstr>项目背景</vt:lpstr>
      <vt:lpstr>市场概况</vt:lpstr>
      <vt:lpstr>社会痛点</vt:lpstr>
      <vt:lpstr>我们的app介绍</vt:lpstr>
      <vt:lpstr>应用场景</vt:lpstr>
      <vt:lpstr>应用场景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会毅重的甲鱼</cp:lastModifiedBy>
  <cp:revision>20</cp:revision>
  <dcterms:created xsi:type="dcterms:W3CDTF">2016-05-09T13:01:00Z</dcterms:created>
  <dcterms:modified xsi:type="dcterms:W3CDTF">2018-06-11T11:45:30Z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